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0" r:id="rId5"/>
    <p:sldId id="257" r:id="rId6"/>
    <p:sldId id="266" r:id="rId7"/>
    <p:sldId id="268" r:id="rId8"/>
    <p:sldId id="269" r:id="rId9"/>
    <p:sldId id="264" r:id="rId10"/>
    <p:sldId id="258" r:id="rId11"/>
    <p:sldId id="265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CC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>
      <p:cViewPr>
        <p:scale>
          <a:sx n="80" d="100"/>
          <a:sy n="80" d="100"/>
        </p:scale>
        <p:origin x="-3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D6AEF-218C-49F3-9F06-1ED766CDCA60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26EDA948-3323-4FD9-889F-6D90DDA94DCE}">
      <dgm:prSet phldrT="[Текст]" custT="1"/>
      <dgm:spPr/>
      <dgm:t>
        <a:bodyPr/>
        <a:lstStyle/>
        <a:p>
          <a:r>
            <a:rPr lang="ru-RU" sz="1100" b="1" u="none" strike="noStrike" dirty="0">
              <a:effectLst/>
            </a:rPr>
            <a:t>Количество ОО, имеющих детей, </a:t>
          </a:r>
          <a:r>
            <a:rPr lang="ru-RU" sz="1100" b="1" u="none" strike="noStrike" dirty="0" err="1">
              <a:effectLst/>
            </a:rPr>
            <a:t>нуждаю-щихся</a:t>
          </a:r>
          <a:r>
            <a:rPr lang="ru-RU" sz="1100" b="1" u="none" strike="noStrike" dirty="0">
              <a:effectLst/>
            </a:rPr>
            <a:t> в индивиду-</a:t>
          </a:r>
          <a:r>
            <a:rPr lang="ru-RU" sz="1100" b="1" u="none" strike="noStrike" dirty="0" err="1">
              <a:effectLst/>
            </a:rPr>
            <a:t>альном</a:t>
          </a:r>
          <a:r>
            <a:rPr lang="ru-RU" sz="1100" b="1" u="none" strike="noStrike" dirty="0">
              <a:effectLst/>
            </a:rPr>
            <a:t> питании</a:t>
          </a:r>
          <a:endParaRPr lang="ru-RU" sz="1100" b="1" dirty="0"/>
        </a:p>
      </dgm:t>
    </dgm:pt>
    <dgm:pt modelId="{2E90966B-B4AF-4CB1-B1AF-C3EC3B85C156}" type="parTrans" cxnId="{73499079-0437-422A-9D82-132BB888093D}">
      <dgm:prSet/>
      <dgm:spPr/>
      <dgm:t>
        <a:bodyPr/>
        <a:lstStyle/>
        <a:p>
          <a:endParaRPr lang="ru-RU"/>
        </a:p>
      </dgm:t>
    </dgm:pt>
    <dgm:pt modelId="{DE1F3ED7-1756-4492-A7E8-93B48099B31E}" type="sibTrans" cxnId="{73499079-0437-422A-9D82-132BB888093D}">
      <dgm:prSet/>
      <dgm:spPr/>
      <dgm:t>
        <a:bodyPr/>
        <a:lstStyle/>
        <a:p>
          <a:endParaRPr lang="ru-RU"/>
        </a:p>
      </dgm:t>
    </dgm:pt>
    <dgm:pt modelId="{C972859C-BCDD-4264-A070-EFB8CF1A296F}">
      <dgm:prSet phldrT="[Текст]" custT="1"/>
      <dgm:spPr/>
      <dgm:t>
        <a:bodyPr/>
        <a:lstStyle/>
        <a:p>
          <a:r>
            <a:rPr lang="ru-RU" sz="1050" b="1" u="none" strike="noStrike" dirty="0">
              <a:effectLst/>
            </a:rPr>
            <a:t>Количество ОО, </a:t>
          </a:r>
          <a:r>
            <a:rPr lang="ru-RU" sz="1050" b="1" u="none" strike="noStrike" dirty="0" err="1">
              <a:effectLst/>
            </a:rPr>
            <a:t>разрабо-тавших</a:t>
          </a:r>
          <a:r>
            <a:rPr lang="ru-RU" sz="1050" b="1" u="none" strike="noStrike" dirty="0">
              <a:effectLst/>
            </a:rPr>
            <a:t> меню для индивиду-</a:t>
          </a:r>
          <a:r>
            <a:rPr lang="ru-RU" sz="1050" b="1" u="none" strike="noStrike" dirty="0" err="1">
              <a:effectLst/>
            </a:rPr>
            <a:t>ального</a:t>
          </a:r>
          <a:r>
            <a:rPr lang="ru-RU" sz="1050" b="1" u="none" strike="noStrike" dirty="0">
              <a:effectLst/>
            </a:rPr>
            <a:t> питания</a:t>
          </a:r>
          <a:endParaRPr lang="ru-RU" sz="1050" b="1" dirty="0"/>
        </a:p>
      </dgm:t>
    </dgm:pt>
    <dgm:pt modelId="{4CF131F7-77A5-4E34-942D-B6B441063059}" type="parTrans" cxnId="{83DD0F6A-E180-4CDD-BC81-029100BAE174}">
      <dgm:prSet/>
      <dgm:spPr/>
      <dgm:t>
        <a:bodyPr/>
        <a:lstStyle/>
        <a:p>
          <a:endParaRPr lang="ru-RU"/>
        </a:p>
      </dgm:t>
    </dgm:pt>
    <dgm:pt modelId="{35C92959-A430-4CA6-A409-ABEC9908E5A4}" type="sibTrans" cxnId="{83DD0F6A-E180-4CDD-BC81-029100BAE174}">
      <dgm:prSet/>
      <dgm:spPr/>
      <dgm:t>
        <a:bodyPr/>
        <a:lstStyle/>
        <a:p>
          <a:endParaRPr lang="ru-RU"/>
        </a:p>
      </dgm:t>
    </dgm:pt>
    <dgm:pt modelId="{C5668750-8887-4039-942E-E94ADF840BA0}">
      <dgm:prSet custT="1"/>
      <dgm:spPr/>
      <dgm:t>
        <a:bodyPr/>
        <a:lstStyle/>
        <a:p>
          <a:r>
            <a:rPr lang="ru-RU" sz="1050" b="1" u="none" strike="noStrike" dirty="0">
              <a:effectLst/>
            </a:rPr>
            <a:t>Количество школьников, </a:t>
          </a:r>
          <a:r>
            <a:rPr lang="ru-RU" sz="1050" b="1" u="none" strike="noStrike" dirty="0" err="1">
              <a:effectLst/>
            </a:rPr>
            <a:t>нуждаю-щихся</a:t>
          </a:r>
          <a:r>
            <a:rPr lang="ru-RU" sz="1050" b="1" u="none" strike="noStrike" dirty="0">
              <a:effectLst/>
            </a:rPr>
            <a:t> в организации индивиду-</a:t>
          </a:r>
          <a:r>
            <a:rPr lang="ru-RU" sz="1050" b="1" u="none" strike="noStrike" dirty="0" err="1">
              <a:effectLst/>
            </a:rPr>
            <a:t>ального</a:t>
          </a:r>
          <a:r>
            <a:rPr lang="ru-RU" sz="1050" b="1" u="none" strike="noStrike" dirty="0">
              <a:effectLst/>
            </a:rPr>
            <a:t> питания (на основании справки)</a:t>
          </a:r>
          <a:endParaRPr lang="ru-RU" sz="1050" b="1" i="0" u="none" strike="noStrike" dirty="0">
            <a:effectLst/>
            <a:latin typeface="Times New Roman" panose="02020603050405020304" pitchFamily="18" charset="0"/>
          </a:endParaRPr>
        </a:p>
      </dgm:t>
    </dgm:pt>
    <dgm:pt modelId="{EF25023E-6A7F-4A47-8ADF-C727D23A762B}" type="parTrans" cxnId="{C2B5D258-82E2-47EF-81C1-C1FC12FEB53F}">
      <dgm:prSet/>
      <dgm:spPr/>
      <dgm:t>
        <a:bodyPr/>
        <a:lstStyle/>
        <a:p>
          <a:endParaRPr lang="ru-RU"/>
        </a:p>
      </dgm:t>
    </dgm:pt>
    <dgm:pt modelId="{86C841C0-D464-46B7-8F16-667F5E1E3543}" type="sibTrans" cxnId="{C2B5D258-82E2-47EF-81C1-C1FC12FEB53F}">
      <dgm:prSet/>
      <dgm:spPr/>
      <dgm:t>
        <a:bodyPr/>
        <a:lstStyle/>
        <a:p>
          <a:endParaRPr lang="ru-RU"/>
        </a:p>
      </dgm:t>
    </dgm:pt>
    <dgm:pt modelId="{BB2565F9-4181-4A1F-97B1-8908B0777FC4}">
      <dgm:prSet phldrT="[Текст]" custT="1"/>
      <dgm:spPr/>
      <dgm:t>
        <a:bodyPr/>
        <a:lstStyle/>
        <a:p>
          <a:r>
            <a:rPr lang="ru-RU" sz="1050" b="1" u="none" strike="noStrike" dirty="0">
              <a:effectLst/>
            </a:rPr>
            <a:t>Количество ОО, </a:t>
          </a:r>
          <a:r>
            <a:rPr lang="ru-RU" sz="1050" b="1" u="none" strike="noStrike" dirty="0" err="1">
              <a:effectLst/>
            </a:rPr>
            <a:t>организо-вавших</a:t>
          </a:r>
          <a:r>
            <a:rPr lang="ru-RU" sz="1050" b="1" u="none" strike="noStrike" dirty="0">
              <a:effectLst/>
            </a:rPr>
            <a:t> специально отведенные места, оборудованные столами и стульями </a:t>
          </a:r>
          <a:endParaRPr lang="ru-RU" sz="1050" b="1" dirty="0"/>
        </a:p>
      </dgm:t>
    </dgm:pt>
    <dgm:pt modelId="{91BD8983-A8F0-412B-A55F-67365F1CEDD8}" type="sibTrans" cxnId="{419ABBE7-7286-4A45-88C6-D02556147804}">
      <dgm:prSet/>
      <dgm:spPr/>
      <dgm:t>
        <a:bodyPr/>
        <a:lstStyle/>
        <a:p>
          <a:endParaRPr lang="ru-RU"/>
        </a:p>
      </dgm:t>
    </dgm:pt>
    <dgm:pt modelId="{5D9E43B4-7F9F-43B6-BB71-D4A35EA96F47}" type="parTrans" cxnId="{419ABBE7-7286-4A45-88C6-D02556147804}">
      <dgm:prSet/>
      <dgm:spPr/>
      <dgm:t>
        <a:bodyPr/>
        <a:lstStyle/>
        <a:p>
          <a:endParaRPr lang="ru-RU"/>
        </a:p>
      </dgm:t>
    </dgm:pt>
    <dgm:pt modelId="{BA376D15-D28D-49DC-B4EC-CEEF75A87250}" type="pres">
      <dgm:prSet presAssocID="{953D6AEF-218C-49F3-9F06-1ED766CDCA60}" presName="Name0" presStyleCnt="0">
        <dgm:presLayoutVars>
          <dgm:dir/>
          <dgm:resizeHandles val="exact"/>
        </dgm:presLayoutVars>
      </dgm:prSet>
      <dgm:spPr/>
    </dgm:pt>
    <dgm:pt modelId="{4A2F1F26-50BA-40AF-BB1A-2412720D6ADA}" type="pres">
      <dgm:prSet presAssocID="{953D6AEF-218C-49F3-9F06-1ED766CDCA60}" presName="bkgdShp" presStyleLbl="alignAccFollowNode1" presStyleIdx="0" presStyleCnt="1"/>
      <dgm:spPr/>
    </dgm:pt>
    <dgm:pt modelId="{2AC43438-6095-4EBD-BC7C-6ADE627B8520}" type="pres">
      <dgm:prSet presAssocID="{953D6AEF-218C-49F3-9F06-1ED766CDCA60}" presName="linComp" presStyleCnt="0"/>
      <dgm:spPr/>
    </dgm:pt>
    <dgm:pt modelId="{FF74AFAF-8055-4DBB-8D15-0F2B8834E3C5}" type="pres">
      <dgm:prSet presAssocID="{26EDA948-3323-4FD9-889F-6D90DDA94DCE}" presName="compNode" presStyleCnt="0"/>
      <dgm:spPr/>
    </dgm:pt>
    <dgm:pt modelId="{51D47881-E737-4F3C-87C3-FF2F728DEBE7}" type="pres">
      <dgm:prSet presAssocID="{26EDA948-3323-4FD9-889F-6D90DDA94DC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E506E-20C4-49C8-AF62-E9372590009E}" type="pres">
      <dgm:prSet presAssocID="{26EDA948-3323-4FD9-889F-6D90DDA94DCE}" presName="invisiNode" presStyleLbl="node1" presStyleIdx="0" presStyleCnt="4"/>
      <dgm:spPr/>
    </dgm:pt>
    <dgm:pt modelId="{15AD3940-F105-4937-A6B9-F593198F7E1C}" type="pres">
      <dgm:prSet presAssocID="{26EDA948-3323-4FD9-889F-6D90DDA94DCE}" presName="imagNode" presStyleLbl="fgImgPlace1" presStyleIdx="0" presStyleCnt="4"/>
      <dgm:spPr/>
    </dgm:pt>
    <dgm:pt modelId="{9A06C81D-A919-41A5-904E-5F72E4A05326}" type="pres">
      <dgm:prSet presAssocID="{DE1F3ED7-1756-4492-A7E8-93B48099B3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64ED92-9615-4865-8A93-361E60115A27}" type="pres">
      <dgm:prSet presAssocID="{C972859C-BCDD-4264-A070-EFB8CF1A296F}" presName="compNode" presStyleCnt="0"/>
      <dgm:spPr/>
    </dgm:pt>
    <dgm:pt modelId="{38D96891-2777-4D94-9CCF-79D4ED5E7DFB}" type="pres">
      <dgm:prSet presAssocID="{C972859C-BCDD-4264-A070-EFB8CF1A29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F2A8D-568D-4519-A148-DF6F966A143A}" type="pres">
      <dgm:prSet presAssocID="{C972859C-BCDD-4264-A070-EFB8CF1A296F}" presName="invisiNode" presStyleLbl="node1" presStyleIdx="1" presStyleCnt="4"/>
      <dgm:spPr/>
    </dgm:pt>
    <dgm:pt modelId="{4B64257A-405C-4B78-83B1-D6E4D404B98F}" type="pres">
      <dgm:prSet presAssocID="{C972859C-BCDD-4264-A070-EFB8CF1A296F}" presName="imagNode" presStyleLbl="fgImgPlace1" presStyleIdx="1" presStyleCnt="4"/>
      <dgm:spPr/>
    </dgm:pt>
    <dgm:pt modelId="{744ECDD3-9B35-47CA-803D-499C88C501C8}" type="pres">
      <dgm:prSet presAssocID="{35C92959-A430-4CA6-A409-ABEC9908E5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F6ED0E-5243-4320-A89C-CA2EFD6796F4}" type="pres">
      <dgm:prSet presAssocID="{BB2565F9-4181-4A1F-97B1-8908B0777FC4}" presName="compNode" presStyleCnt="0"/>
      <dgm:spPr/>
    </dgm:pt>
    <dgm:pt modelId="{EB7FA8A9-EEE5-42BF-844C-DA845FD67D89}" type="pres">
      <dgm:prSet presAssocID="{BB2565F9-4181-4A1F-97B1-8908B0777F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E7207-0322-4342-96A4-CADCC496778F}" type="pres">
      <dgm:prSet presAssocID="{BB2565F9-4181-4A1F-97B1-8908B0777FC4}" presName="invisiNode" presStyleLbl="node1" presStyleIdx="2" presStyleCnt="4"/>
      <dgm:spPr/>
    </dgm:pt>
    <dgm:pt modelId="{FB4DFD5A-439D-426D-B176-C1883CC87DF8}" type="pres">
      <dgm:prSet presAssocID="{BB2565F9-4181-4A1F-97B1-8908B0777FC4}" presName="imagNode" presStyleLbl="fgImgPlace1" presStyleIdx="2" presStyleCnt="4"/>
      <dgm:spPr/>
    </dgm:pt>
    <dgm:pt modelId="{53DB9812-4834-4FA8-A8D7-4A79ED99BC4E}" type="pres">
      <dgm:prSet presAssocID="{91BD8983-A8F0-412B-A55F-67365F1CED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9B8D14-E831-4C37-97EB-ED6079B62E13}" type="pres">
      <dgm:prSet presAssocID="{C5668750-8887-4039-942E-E94ADF840BA0}" presName="compNode" presStyleCnt="0"/>
      <dgm:spPr/>
    </dgm:pt>
    <dgm:pt modelId="{730B0048-80BE-4C3E-B321-16F04471702D}" type="pres">
      <dgm:prSet presAssocID="{C5668750-8887-4039-942E-E94ADF840B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D8AB-EA8C-45D3-BBE5-D502122099F5}" type="pres">
      <dgm:prSet presAssocID="{C5668750-8887-4039-942E-E94ADF840BA0}" presName="invisiNode" presStyleLbl="node1" presStyleIdx="3" presStyleCnt="4"/>
      <dgm:spPr/>
    </dgm:pt>
    <dgm:pt modelId="{B50E6107-BD72-4737-A0EB-8A8108892964}" type="pres">
      <dgm:prSet presAssocID="{C5668750-8887-4039-942E-E94ADF840BA0}" presName="imagNode" presStyleLbl="fgImgPlace1" presStyleIdx="3" presStyleCnt="4"/>
      <dgm:spPr/>
    </dgm:pt>
  </dgm:ptLst>
  <dgm:cxnLst>
    <dgm:cxn modelId="{C2B5D258-82E2-47EF-81C1-C1FC12FEB53F}" srcId="{953D6AEF-218C-49F3-9F06-1ED766CDCA60}" destId="{C5668750-8887-4039-942E-E94ADF840BA0}" srcOrd="3" destOrd="0" parTransId="{EF25023E-6A7F-4A47-8ADF-C727D23A762B}" sibTransId="{86C841C0-D464-46B7-8F16-667F5E1E3543}"/>
    <dgm:cxn modelId="{BEB35BE1-7BAF-4245-ABB4-1CC40B40AA31}" type="presOf" srcId="{26EDA948-3323-4FD9-889F-6D90DDA94DCE}" destId="{51D47881-E737-4F3C-87C3-FF2F728DEBE7}" srcOrd="0" destOrd="0" presId="urn:microsoft.com/office/officeart/2005/8/layout/pList2"/>
    <dgm:cxn modelId="{DA084FD6-BD8D-4778-984C-955C87EC689F}" type="presOf" srcId="{953D6AEF-218C-49F3-9F06-1ED766CDCA60}" destId="{BA376D15-D28D-49DC-B4EC-CEEF75A87250}" srcOrd="0" destOrd="0" presId="urn:microsoft.com/office/officeart/2005/8/layout/pList2"/>
    <dgm:cxn modelId="{680F0573-35A3-4D9E-8D97-80DD17996DD1}" type="presOf" srcId="{DE1F3ED7-1756-4492-A7E8-93B48099B31E}" destId="{9A06C81D-A919-41A5-904E-5F72E4A05326}" srcOrd="0" destOrd="0" presId="urn:microsoft.com/office/officeart/2005/8/layout/pList2"/>
    <dgm:cxn modelId="{73499079-0437-422A-9D82-132BB888093D}" srcId="{953D6AEF-218C-49F3-9F06-1ED766CDCA60}" destId="{26EDA948-3323-4FD9-889F-6D90DDA94DCE}" srcOrd="0" destOrd="0" parTransId="{2E90966B-B4AF-4CB1-B1AF-C3EC3B85C156}" sibTransId="{DE1F3ED7-1756-4492-A7E8-93B48099B31E}"/>
    <dgm:cxn modelId="{AF7A9F5C-2423-4BEE-854B-C3B6643A2D40}" type="presOf" srcId="{BB2565F9-4181-4A1F-97B1-8908B0777FC4}" destId="{EB7FA8A9-EEE5-42BF-844C-DA845FD67D89}" srcOrd="0" destOrd="0" presId="urn:microsoft.com/office/officeart/2005/8/layout/pList2"/>
    <dgm:cxn modelId="{35355EA8-D957-42C8-9A2F-C310798A8219}" type="presOf" srcId="{C972859C-BCDD-4264-A070-EFB8CF1A296F}" destId="{38D96891-2777-4D94-9CCF-79D4ED5E7DFB}" srcOrd="0" destOrd="0" presId="urn:microsoft.com/office/officeart/2005/8/layout/pList2"/>
    <dgm:cxn modelId="{1FF4587A-48C2-4626-9297-3E411B387041}" type="presOf" srcId="{91BD8983-A8F0-412B-A55F-67365F1CEDD8}" destId="{53DB9812-4834-4FA8-A8D7-4A79ED99BC4E}" srcOrd="0" destOrd="0" presId="urn:microsoft.com/office/officeart/2005/8/layout/pList2"/>
    <dgm:cxn modelId="{F0D28808-D683-43FB-B268-198E635B6BE3}" type="presOf" srcId="{35C92959-A430-4CA6-A409-ABEC9908E5A4}" destId="{744ECDD3-9B35-47CA-803D-499C88C501C8}" srcOrd="0" destOrd="0" presId="urn:microsoft.com/office/officeart/2005/8/layout/pList2"/>
    <dgm:cxn modelId="{63D45AF8-A6C8-4D3D-A883-977F50A2AAC9}" type="presOf" srcId="{C5668750-8887-4039-942E-E94ADF840BA0}" destId="{730B0048-80BE-4C3E-B321-16F04471702D}" srcOrd="0" destOrd="0" presId="urn:microsoft.com/office/officeart/2005/8/layout/pList2"/>
    <dgm:cxn modelId="{419ABBE7-7286-4A45-88C6-D02556147804}" srcId="{953D6AEF-218C-49F3-9F06-1ED766CDCA60}" destId="{BB2565F9-4181-4A1F-97B1-8908B0777FC4}" srcOrd="2" destOrd="0" parTransId="{5D9E43B4-7F9F-43B6-BB71-D4A35EA96F47}" sibTransId="{91BD8983-A8F0-412B-A55F-67365F1CEDD8}"/>
    <dgm:cxn modelId="{83DD0F6A-E180-4CDD-BC81-029100BAE174}" srcId="{953D6AEF-218C-49F3-9F06-1ED766CDCA60}" destId="{C972859C-BCDD-4264-A070-EFB8CF1A296F}" srcOrd="1" destOrd="0" parTransId="{4CF131F7-77A5-4E34-942D-B6B441063059}" sibTransId="{35C92959-A430-4CA6-A409-ABEC9908E5A4}"/>
    <dgm:cxn modelId="{41DC9E10-B95E-4716-8F35-79E8CFEC5564}" type="presParOf" srcId="{BA376D15-D28D-49DC-B4EC-CEEF75A87250}" destId="{4A2F1F26-50BA-40AF-BB1A-2412720D6ADA}" srcOrd="0" destOrd="0" presId="urn:microsoft.com/office/officeart/2005/8/layout/pList2"/>
    <dgm:cxn modelId="{4D4FB941-3D5E-47C6-9639-8AC1D01DBAE6}" type="presParOf" srcId="{BA376D15-D28D-49DC-B4EC-CEEF75A87250}" destId="{2AC43438-6095-4EBD-BC7C-6ADE627B8520}" srcOrd="1" destOrd="0" presId="urn:microsoft.com/office/officeart/2005/8/layout/pList2"/>
    <dgm:cxn modelId="{C43C5F2D-9234-4F73-8340-E726AE7BBE2D}" type="presParOf" srcId="{2AC43438-6095-4EBD-BC7C-6ADE627B8520}" destId="{FF74AFAF-8055-4DBB-8D15-0F2B8834E3C5}" srcOrd="0" destOrd="0" presId="urn:microsoft.com/office/officeart/2005/8/layout/pList2"/>
    <dgm:cxn modelId="{110335E2-380D-4A4E-A247-F7FEFF110472}" type="presParOf" srcId="{FF74AFAF-8055-4DBB-8D15-0F2B8834E3C5}" destId="{51D47881-E737-4F3C-87C3-FF2F728DEBE7}" srcOrd="0" destOrd="0" presId="urn:microsoft.com/office/officeart/2005/8/layout/pList2"/>
    <dgm:cxn modelId="{7F992A95-C464-4EED-ADA8-7D78459D624B}" type="presParOf" srcId="{FF74AFAF-8055-4DBB-8D15-0F2B8834E3C5}" destId="{C73E506E-20C4-49C8-AF62-E9372590009E}" srcOrd="1" destOrd="0" presId="urn:microsoft.com/office/officeart/2005/8/layout/pList2"/>
    <dgm:cxn modelId="{30CA35BD-311B-4900-BCC6-0A9B14D99E30}" type="presParOf" srcId="{FF74AFAF-8055-4DBB-8D15-0F2B8834E3C5}" destId="{15AD3940-F105-4937-A6B9-F593198F7E1C}" srcOrd="2" destOrd="0" presId="urn:microsoft.com/office/officeart/2005/8/layout/pList2"/>
    <dgm:cxn modelId="{8759A10B-C826-472E-9E86-D6B9C91344B1}" type="presParOf" srcId="{2AC43438-6095-4EBD-BC7C-6ADE627B8520}" destId="{9A06C81D-A919-41A5-904E-5F72E4A05326}" srcOrd="1" destOrd="0" presId="urn:microsoft.com/office/officeart/2005/8/layout/pList2"/>
    <dgm:cxn modelId="{DD15BC8F-753F-4DFF-96A1-627515C59DD1}" type="presParOf" srcId="{2AC43438-6095-4EBD-BC7C-6ADE627B8520}" destId="{6264ED92-9615-4865-8A93-361E60115A27}" srcOrd="2" destOrd="0" presId="urn:microsoft.com/office/officeart/2005/8/layout/pList2"/>
    <dgm:cxn modelId="{9020F643-5B98-4127-B48A-59F825F7DFD7}" type="presParOf" srcId="{6264ED92-9615-4865-8A93-361E60115A27}" destId="{38D96891-2777-4D94-9CCF-79D4ED5E7DFB}" srcOrd="0" destOrd="0" presId="urn:microsoft.com/office/officeart/2005/8/layout/pList2"/>
    <dgm:cxn modelId="{019F9E79-404E-47E1-9D01-25A33B53EB68}" type="presParOf" srcId="{6264ED92-9615-4865-8A93-361E60115A27}" destId="{A31F2A8D-568D-4519-A148-DF6F966A143A}" srcOrd="1" destOrd="0" presId="urn:microsoft.com/office/officeart/2005/8/layout/pList2"/>
    <dgm:cxn modelId="{F962B799-FA28-4450-B309-FD4F36D6B714}" type="presParOf" srcId="{6264ED92-9615-4865-8A93-361E60115A27}" destId="{4B64257A-405C-4B78-83B1-D6E4D404B98F}" srcOrd="2" destOrd="0" presId="urn:microsoft.com/office/officeart/2005/8/layout/pList2"/>
    <dgm:cxn modelId="{E5B233B6-B057-4B50-A331-27D61B30BEA5}" type="presParOf" srcId="{2AC43438-6095-4EBD-BC7C-6ADE627B8520}" destId="{744ECDD3-9B35-47CA-803D-499C88C501C8}" srcOrd="3" destOrd="0" presId="urn:microsoft.com/office/officeart/2005/8/layout/pList2"/>
    <dgm:cxn modelId="{97952237-ECCD-4062-A20D-C5D9A01E02AA}" type="presParOf" srcId="{2AC43438-6095-4EBD-BC7C-6ADE627B8520}" destId="{B2F6ED0E-5243-4320-A89C-CA2EFD6796F4}" srcOrd="4" destOrd="0" presId="urn:microsoft.com/office/officeart/2005/8/layout/pList2"/>
    <dgm:cxn modelId="{776DED50-BADC-490B-BF51-BAE004A21FC6}" type="presParOf" srcId="{B2F6ED0E-5243-4320-A89C-CA2EFD6796F4}" destId="{EB7FA8A9-EEE5-42BF-844C-DA845FD67D89}" srcOrd="0" destOrd="0" presId="urn:microsoft.com/office/officeart/2005/8/layout/pList2"/>
    <dgm:cxn modelId="{308B02DD-1DE1-4169-8FC6-D39AD00D70D7}" type="presParOf" srcId="{B2F6ED0E-5243-4320-A89C-CA2EFD6796F4}" destId="{57AE7207-0322-4342-96A4-CADCC496778F}" srcOrd="1" destOrd="0" presId="urn:microsoft.com/office/officeart/2005/8/layout/pList2"/>
    <dgm:cxn modelId="{FE0DFCA7-C314-4059-B0C9-9FC3DF695CA5}" type="presParOf" srcId="{B2F6ED0E-5243-4320-A89C-CA2EFD6796F4}" destId="{FB4DFD5A-439D-426D-B176-C1883CC87DF8}" srcOrd="2" destOrd="0" presId="urn:microsoft.com/office/officeart/2005/8/layout/pList2"/>
    <dgm:cxn modelId="{D002A0BD-2554-42F7-97FC-9353D2C95652}" type="presParOf" srcId="{2AC43438-6095-4EBD-BC7C-6ADE627B8520}" destId="{53DB9812-4834-4FA8-A8D7-4A79ED99BC4E}" srcOrd="5" destOrd="0" presId="urn:microsoft.com/office/officeart/2005/8/layout/pList2"/>
    <dgm:cxn modelId="{227177F1-5753-4DC9-B100-552BBE8821E3}" type="presParOf" srcId="{2AC43438-6095-4EBD-BC7C-6ADE627B8520}" destId="{8E9B8D14-E831-4C37-97EB-ED6079B62E13}" srcOrd="6" destOrd="0" presId="urn:microsoft.com/office/officeart/2005/8/layout/pList2"/>
    <dgm:cxn modelId="{0981DB1B-7E98-4BCA-94D5-109387298EBF}" type="presParOf" srcId="{8E9B8D14-E831-4C37-97EB-ED6079B62E13}" destId="{730B0048-80BE-4C3E-B321-16F04471702D}" srcOrd="0" destOrd="0" presId="urn:microsoft.com/office/officeart/2005/8/layout/pList2"/>
    <dgm:cxn modelId="{8013C106-5F5E-482E-B7C2-2E1D4A114AF4}" type="presParOf" srcId="{8E9B8D14-E831-4C37-97EB-ED6079B62E13}" destId="{930BD8AB-EA8C-45D3-BBE5-D502122099F5}" srcOrd="1" destOrd="0" presId="urn:microsoft.com/office/officeart/2005/8/layout/pList2"/>
    <dgm:cxn modelId="{FF7F2924-A2E5-4606-8369-2F4DDAD1648A}" type="presParOf" srcId="{8E9B8D14-E831-4C37-97EB-ED6079B62E13}" destId="{B50E6107-BD72-4737-A0EB-8A81088929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F1F26-50BA-40AF-BB1A-2412720D6ADA}">
      <dsp:nvSpPr>
        <dsp:cNvPr id="0" name=""/>
        <dsp:cNvSpPr/>
      </dsp:nvSpPr>
      <dsp:spPr>
        <a:xfrm>
          <a:off x="0" y="0"/>
          <a:ext cx="4474995" cy="169950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D3940-F105-4937-A6B9-F593198F7E1C}">
      <dsp:nvSpPr>
        <dsp:cNvPr id="0" name=""/>
        <dsp:cNvSpPr/>
      </dsp:nvSpPr>
      <dsp:spPr>
        <a:xfrm>
          <a:off x="135482" y="226601"/>
          <a:ext cx="977681" cy="124630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47881-E737-4F3C-87C3-FF2F728DEBE7}">
      <dsp:nvSpPr>
        <dsp:cNvPr id="0" name=""/>
        <dsp:cNvSpPr/>
      </dsp:nvSpPr>
      <dsp:spPr>
        <a:xfrm rot="10800000">
          <a:off x="135482" y="1699508"/>
          <a:ext cx="977681" cy="20771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strike="noStrike" kern="1200" dirty="0">
              <a:effectLst/>
            </a:rPr>
            <a:t>Количество ОО, имеющих детей, </a:t>
          </a:r>
          <a:r>
            <a:rPr lang="ru-RU" sz="1100" b="1" u="none" strike="noStrike" kern="1200" dirty="0" err="1">
              <a:effectLst/>
            </a:rPr>
            <a:t>нуждаю-щихся</a:t>
          </a:r>
          <a:r>
            <a:rPr lang="ru-RU" sz="1100" b="1" u="none" strike="noStrike" kern="1200" dirty="0">
              <a:effectLst/>
            </a:rPr>
            <a:t> в индивиду-</a:t>
          </a:r>
          <a:r>
            <a:rPr lang="ru-RU" sz="1100" b="1" u="none" strike="noStrike" kern="1200" dirty="0" err="1">
              <a:effectLst/>
            </a:rPr>
            <a:t>альном</a:t>
          </a:r>
          <a:r>
            <a:rPr lang="ru-RU" sz="1100" b="1" u="none" strike="noStrike" kern="1200" dirty="0">
              <a:effectLst/>
            </a:rPr>
            <a:t> питании</a:t>
          </a:r>
          <a:endParaRPr lang="ru-RU" sz="1100" b="1" kern="1200" dirty="0"/>
        </a:p>
      </dsp:txBody>
      <dsp:txXfrm rot="10800000">
        <a:off x="165549" y="1699508"/>
        <a:ext cx="917547" cy="2047110"/>
      </dsp:txXfrm>
    </dsp:sp>
    <dsp:sp modelId="{4B64257A-405C-4B78-83B1-D6E4D404B98F}">
      <dsp:nvSpPr>
        <dsp:cNvPr id="0" name=""/>
        <dsp:cNvSpPr/>
      </dsp:nvSpPr>
      <dsp:spPr>
        <a:xfrm>
          <a:off x="1210931" y="226601"/>
          <a:ext cx="977681" cy="124630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691412"/>
            <a:satOff val="33333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96891-2777-4D94-9CCF-79D4ED5E7DFB}">
      <dsp:nvSpPr>
        <dsp:cNvPr id="0" name=""/>
        <dsp:cNvSpPr/>
      </dsp:nvSpPr>
      <dsp:spPr>
        <a:xfrm rot="10800000">
          <a:off x="1210931" y="1699508"/>
          <a:ext cx="977681" cy="20771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u="none" strike="noStrike" kern="1200" dirty="0">
              <a:effectLst/>
            </a:rPr>
            <a:t>Количество ОО, </a:t>
          </a:r>
          <a:r>
            <a:rPr lang="ru-RU" sz="1050" b="1" u="none" strike="noStrike" kern="1200" dirty="0" err="1">
              <a:effectLst/>
            </a:rPr>
            <a:t>разрабо-тавших</a:t>
          </a:r>
          <a:r>
            <a:rPr lang="ru-RU" sz="1050" b="1" u="none" strike="noStrike" kern="1200" dirty="0">
              <a:effectLst/>
            </a:rPr>
            <a:t> меню для индивиду-</a:t>
          </a:r>
          <a:r>
            <a:rPr lang="ru-RU" sz="1050" b="1" u="none" strike="noStrike" kern="1200" dirty="0" err="1">
              <a:effectLst/>
            </a:rPr>
            <a:t>ального</a:t>
          </a:r>
          <a:r>
            <a:rPr lang="ru-RU" sz="1050" b="1" u="none" strike="noStrike" kern="1200" dirty="0">
              <a:effectLst/>
            </a:rPr>
            <a:t> питания</a:t>
          </a:r>
          <a:endParaRPr lang="ru-RU" sz="1050" b="1" kern="1200" dirty="0"/>
        </a:p>
      </dsp:txBody>
      <dsp:txXfrm rot="10800000">
        <a:off x="1240998" y="1699508"/>
        <a:ext cx="917547" cy="2047110"/>
      </dsp:txXfrm>
    </dsp:sp>
    <dsp:sp modelId="{FB4DFD5A-439D-426D-B176-C1883CC87DF8}">
      <dsp:nvSpPr>
        <dsp:cNvPr id="0" name=""/>
        <dsp:cNvSpPr/>
      </dsp:nvSpPr>
      <dsp:spPr>
        <a:xfrm>
          <a:off x="2286381" y="226601"/>
          <a:ext cx="977681" cy="124630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382823"/>
            <a:satOff val="66667"/>
            <a:lumOff val="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FA8A9-EEE5-42BF-844C-DA845FD67D89}">
      <dsp:nvSpPr>
        <dsp:cNvPr id="0" name=""/>
        <dsp:cNvSpPr/>
      </dsp:nvSpPr>
      <dsp:spPr>
        <a:xfrm rot="10800000">
          <a:off x="2286381" y="1699508"/>
          <a:ext cx="977681" cy="20771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u="none" strike="noStrike" kern="1200" dirty="0">
              <a:effectLst/>
            </a:rPr>
            <a:t>Количество ОО, </a:t>
          </a:r>
          <a:r>
            <a:rPr lang="ru-RU" sz="1050" b="1" u="none" strike="noStrike" kern="1200" dirty="0" err="1">
              <a:effectLst/>
            </a:rPr>
            <a:t>организо-вавших</a:t>
          </a:r>
          <a:r>
            <a:rPr lang="ru-RU" sz="1050" b="1" u="none" strike="noStrike" kern="1200" dirty="0">
              <a:effectLst/>
            </a:rPr>
            <a:t> специально отведенные места, оборудованные столами и стульями </a:t>
          </a:r>
          <a:endParaRPr lang="ru-RU" sz="1050" b="1" kern="1200" dirty="0"/>
        </a:p>
      </dsp:txBody>
      <dsp:txXfrm rot="10800000">
        <a:off x="2316448" y="1699508"/>
        <a:ext cx="917547" cy="2047110"/>
      </dsp:txXfrm>
    </dsp:sp>
    <dsp:sp modelId="{B50E6107-BD72-4737-A0EB-8A8108892964}">
      <dsp:nvSpPr>
        <dsp:cNvPr id="0" name=""/>
        <dsp:cNvSpPr/>
      </dsp:nvSpPr>
      <dsp:spPr>
        <a:xfrm>
          <a:off x="3361831" y="226601"/>
          <a:ext cx="977681" cy="124630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074235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B0048-80BE-4C3E-B321-16F04471702D}">
      <dsp:nvSpPr>
        <dsp:cNvPr id="0" name=""/>
        <dsp:cNvSpPr/>
      </dsp:nvSpPr>
      <dsp:spPr>
        <a:xfrm rot="10800000">
          <a:off x="3361831" y="1699508"/>
          <a:ext cx="977681" cy="20771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u="none" strike="noStrike" kern="1200" dirty="0">
              <a:effectLst/>
            </a:rPr>
            <a:t>Количество школьников, </a:t>
          </a:r>
          <a:r>
            <a:rPr lang="ru-RU" sz="1050" b="1" u="none" strike="noStrike" kern="1200" dirty="0" err="1">
              <a:effectLst/>
            </a:rPr>
            <a:t>нуждаю-щихся</a:t>
          </a:r>
          <a:r>
            <a:rPr lang="ru-RU" sz="1050" b="1" u="none" strike="noStrike" kern="1200" dirty="0">
              <a:effectLst/>
            </a:rPr>
            <a:t> в организации индивиду-</a:t>
          </a:r>
          <a:r>
            <a:rPr lang="ru-RU" sz="1050" b="1" u="none" strike="noStrike" kern="1200" dirty="0" err="1">
              <a:effectLst/>
            </a:rPr>
            <a:t>ального</a:t>
          </a:r>
          <a:r>
            <a:rPr lang="ru-RU" sz="1050" b="1" u="none" strike="noStrike" kern="1200" dirty="0">
              <a:effectLst/>
            </a:rPr>
            <a:t> питания (на основании справки)</a:t>
          </a:r>
          <a:endParaRPr lang="ru-RU" sz="1050" b="1" i="0" u="none" strike="noStrike" kern="1200" dirty="0">
            <a:effectLst/>
            <a:latin typeface="Times New Roman" panose="02020603050405020304" pitchFamily="18" charset="0"/>
          </a:endParaRPr>
        </a:p>
      </dsp:txBody>
      <dsp:txXfrm rot="10800000">
        <a:off x="3391898" y="1699508"/>
        <a:ext cx="917547" cy="204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4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7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3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3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6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6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2367-79D6-4121-85C9-BBD4BB7A68F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8C02-5E45-4E2E-BF0A-756DCB69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t-together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0048" y="1948816"/>
            <a:ext cx="100245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5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 организации питания школьников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3499" y="6213048"/>
            <a:ext cx="30776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06.04.2022</a:t>
            </a:r>
          </a:p>
        </p:txBody>
      </p:sp>
      <p:pic>
        <p:nvPicPr>
          <p:cNvPr id="6" name="Picture 4" descr="https://sch002.ru/templates/img/pit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66" y="4385733"/>
            <a:ext cx="3183467" cy="19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6133" y="354741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САМАРCКОЙ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4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00" y="168899"/>
            <a:ext cx="115315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5261" y="3503967"/>
            <a:ext cx="2992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33CC"/>
                </a:solidFill>
              </a:rPr>
              <a:t>Проверка меню осуществляется на сайте: </a:t>
            </a:r>
            <a:r>
              <a:rPr lang="ru-RU" sz="1100" b="1" dirty="0" err="1">
                <a:solidFill>
                  <a:srgbClr val="FF0000"/>
                </a:solidFill>
              </a:rPr>
              <a:t>мониторингпитание.рф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100" b="1" dirty="0">
                <a:solidFill>
                  <a:srgbClr val="0033CC"/>
                </a:solidFill>
              </a:rPr>
              <a:t>(раздел </a:t>
            </a:r>
            <a:r>
              <a:rPr lang="ru-RU" sz="1100" b="1" i="1" dirty="0">
                <a:solidFill>
                  <a:srgbClr val="0033CC"/>
                </a:solidFill>
              </a:rPr>
              <a:t>Мониторинг ежедневных меню</a:t>
            </a:r>
            <a:r>
              <a:rPr lang="ru-RU" sz="1100" b="1" dirty="0">
                <a:solidFill>
                  <a:srgbClr val="0033CC"/>
                </a:solidFill>
              </a:rPr>
              <a:t>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512" y="901672"/>
            <a:ext cx="1154509" cy="11545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51806" y="1016606"/>
            <a:ext cx="28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Форма ежедневного меню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004" y="1488760"/>
            <a:ext cx="3486863" cy="13990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5512" y="836510"/>
            <a:ext cx="28865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FF0000"/>
                </a:solidFill>
              </a:rPr>
              <a:t>Задачи ТУ / ДО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94733" y="1896365"/>
            <a:ext cx="6723059" cy="4608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ru-RU" sz="2100" dirty="0"/>
              <a:t>Обеспечить размещение ОО ежедневного меню горячего питания (1-4 классы) в формате электронной таблицы на официальных сайтах, соответствующего нормам СанПиН</a:t>
            </a:r>
          </a:p>
          <a:p>
            <a:pPr marL="0" lvl="1" algn="just"/>
            <a:r>
              <a:rPr lang="ru-RU" sz="2100" dirty="0">
                <a:solidFill>
                  <a:srgbClr val="C00000"/>
                </a:solidFill>
              </a:rPr>
              <a:t>Срок: ежедневно</a:t>
            </a:r>
          </a:p>
          <a:p>
            <a:pPr algn="just"/>
            <a:endParaRPr lang="ru-RU" sz="2100" dirty="0"/>
          </a:p>
          <a:p>
            <a:pPr algn="just">
              <a:buFont typeface="+mj-lt"/>
              <a:buAutoNum type="arabicPeriod" startAt="2"/>
            </a:pPr>
            <a:r>
              <a:rPr lang="ru-RU" sz="2100" dirty="0"/>
              <a:t>Организовать систематический мониторинг официальных сайтов ОО</a:t>
            </a:r>
          </a:p>
          <a:p>
            <a:pPr marL="0" lvl="1" algn="just">
              <a:spcBef>
                <a:spcPts val="1000"/>
              </a:spcBef>
            </a:pPr>
            <a:r>
              <a:rPr lang="ru-RU" sz="2100" dirty="0">
                <a:solidFill>
                  <a:srgbClr val="C00000"/>
                </a:solidFill>
              </a:rPr>
              <a:t>        Срок: еженедельно</a:t>
            </a:r>
          </a:p>
          <a:p>
            <a:pPr marL="0" lvl="1" algn="just">
              <a:spcBef>
                <a:spcPts val="1000"/>
              </a:spcBef>
            </a:pPr>
            <a:endParaRPr lang="ru-RU" sz="2100" dirty="0">
              <a:solidFill>
                <a:srgbClr val="C00000"/>
              </a:solidFill>
            </a:endParaRPr>
          </a:p>
          <a:p>
            <a:pPr marL="0" lvl="1" algn="just">
              <a:spcBef>
                <a:spcPts val="1000"/>
              </a:spcBef>
            </a:pPr>
            <a:r>
              <a:rPr lang="ru-RU" sz="2100" dirty="0"/>
              <a:t>3. Обеспечить размещение ОО информации об организации диетического (лечебного) питания по медицинским показаниям, в том числе меню</a:t>
            </a:r>
          </a:p>
          <a:p>
            <a:pPr marL="0" lvl="1" algn="just">
              <a:spcBef>
                <a:spcPts val="1000"/>
              </a:spcBef>
            </a:pPr>
            <a:r>
              <a:rPr lang="ru-RU" sz="2100" dirty="0">
                <a:solidFill>
                  <a:srgbClr val="C00000"/>
                </a:solidFill>
              </a:rPr>
              <a:t> Срок: до 11.04.2022</a:t>
            </a:r>
          </a:p>
          <a:p>
            <a:pPr marL="0" lvl="1" algn="just">
              <a:spcBef>
                <a:spcPts val="1000"/>
              </a:spcBef>
            </a:pPr>
            <a:endParaRPr lang="ru-RU" sz="2100" dirty="0">
              <a:solidFill>
                <a:srgbClr val="C00000"/>
              </a:solidFill>
            </a:endParaRPr>
          </a:p>
          <a:p>
            <a:pPr marL="0" lvl="1" algn="just">
              <a:spcBef>
                <a:spcPts val="1000"/>
              </a:spcBef>
            </a:pPr>
            <a:r>
              <a:rPr lang="ru-RU" sz="2100" dirty="0"/>
              <a:t>4. Обеспечить размещение ОО информации о витаминизации питания 1-4 классов с 01.04.2022</a:t>
            </a:r>
          </a:p>
          <a:p>
            <a:pPr marL="0" lvl="1" algn="just">
              <a:spcBef>
                <a:spcPts val="1000"/>
              </a:spcBef>
            </a:pPr>
            <a:r>
              <a:rPr lang="ru-RU" sz="2100" dirty="0">
                <a:solidFill>
                  <a:srgbClr val="C00000"/>
                </a:solidFill>
              </a:rPr>
              <a:t>Срок: до 08.04.2022</a:t>
            </a:r>
          </a:p>
          <a:p>
            <a:pPr marL="0" lvl="1" algn="just">
              <a:spcBef>
                <a:spcPts val="1000"/>
              </a:spcBef>
            </a:pPr>
            <a:endParaRPr lang="ru-RU" sz="1600" dirty="0">
              <a:solidFill>
                <a:srgbClr val="C0000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3314" y="3125892"/>
            <a:ext cx="2542916" cy="13563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533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00" y="168899"/>
            <a:ext cx="115315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2. Акция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300" y="2508968"/>
            <a:ext cx="261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</a:rPr>
              <a:t>!</a:t>
            </a:r>
            <a:endParaRPr lang="ru-RU" sz="8800" b="1" i="1" dirty="0">
              <a:solidFill>
                <a:srgbClr val="0033CC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082800" y="795617"/>
            <a:ext cx="115400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33CC"/>
                </a:solidFill>
              </a:rPr>
              <a:t>МЕЖДУНАРОДНАЯ АКЦИЯ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33CC"/>
                </a:solidFill>
              </a:rPr>
              <a:t>«ЗДОРОВОЕ ПИТАНИЕ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33CC"/>
                </a:solidFill>
              </a:rPr>
              <a:t>ШКОЛЬНИКА»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045" y="606830"/>
            <a:ext cx="4121877" cy="22273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14811" y="2834228"/>
            <a:ext cx="11177656" cy="301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ru-RU" dirty="0"/>
              <a:t>Зарегистрироваться на сайте </a:t>
            </a:r>
            <a:r>
              <a:rPr lang="en-US" dirty="0">
                <a:hlinkClick r:id="rId3"/>
              </a:rPr>
              <a:t>https://doit-together.ru/</a:t>
            </a:r>
            <a:r>
              <a:rPr lang="ru-RU" dirty="0"/>
              <a:t>, определить куратора и заполнить разделы в личных кабинетах.</a:t>
            </a:r>
          </a:p>
          <a:p>
            <a:pPr lvl="1" algn="just"/>
            <a:r>
              <a:rPr lang="ru-RU" dirty="0">
                <a:solidFill>
                  <a:srgbClr val="C00000"/>
                </a:solidFill>
              </a:rPr>
              <a:t>Срок: до 10.04.2022</a:t>
            </a:r>
          </a:p>
          <a:p>
            <a:pPr algn="just"/>
            <a:endParaRPr lang="ru-RU" sz="800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ru-RU" dirty="0"/>
              <a:t>Проведение мероприятий акции в ОО  и размещение материалов в личных кабинетах </a:t>
            </a:r>
            <a:r>
              <a:rPr lang="ru-RU" i="1" dirty="0"/>
              <a:t>(материалы для проведения мероприятий размещены на сайте </a:t>
            </a:r>
            <a:r>
              <a:rPr lang="en-US" i="1" dirty="0">
                <a:hlinkClick r:id="rId3"/>
              </a:rPr>
              <a:t>https://doit-together.ru/</a:t>
            </a:r>
            <a:r>
              <a:rPr lang="ru-RU" i="1" dirty="0"/>
              <a:t>)</a:t>
            </a:r>
          </a:p>
          <a:p>
            <a:pPr marL="0" lvl="1" algn="just">
              <a:spcBef>
                <a:spcPts val="1000"/>
              </a:spcBef>
            </a:pPr>
            <a:r>
              <a:rPr lang="ru-RU" dirty="0">
                <a:solidFill>
                  <a:srgbClr val="C00000"/>
                </a:solidFill>
              </a:rPr>
              <a:t>        Срок: с 01.04.2022 по 15.05.2022</a:t>
            </a:r>
          </a:p>
          <a:p>
            <a:pPr marL="0" lvl="1" algn="just">
              <a:spcBef>
                <a:spcPts val="1000"/>
              </a:spcBef>
            </a:pPr>
            <a:endParaRPr lang="ru-RU" dirty="0">
              <a:solidFill>
                <a:srgbClr val="C0000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8929" y="2061639"/>
            <a:ext cx="21018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FF0000"/>
                </a:solidFill>
              </a:rPr>
              <a:t>Задачи 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3800" y="5732655"/>
            <a:ext cx="103293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 16.05.2022 по 31.05.2022 пройдет региональный этап конкурса «Время быть лидером» в рамках Акции «ЗДОРОВОЕ ПИТАНИЕ ШКОЛЬНИКА» </a:t>
            </a:r>
            <a:r>
              <a:rPr lang="ru-RU" b="1" dirty="0"/>
              <a:t>(Положение будет направлено до 10.04.2022)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552" y="5442161"/>
            <a:ext cx="261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</a:rPr>
              <a:t>!</a:t>
            </a:r>
            <a:endParaRPr lang="ru-RU" sz="8800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94733" y="70570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124" y="55891"/>
            <a:ext cx="116459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3. Курсы повышения квалификации сотрудников, ответственных за организацию питания, специалистов РЦ, сотрудников организаторов питания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7026" y="1218861"/>
            <a:ext cx="10176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ФГБОУ ДПО «Институт развития дополнительного профессионального образования»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46892" y="6069672"/>
            <a:ext cx="3793792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i="1" dirty="0">
                <a:solidFill>
                  <a:srgbClr val="33CC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Реализуются на платной основе</a:t>
            </a:r>
            <a:endParaRPr lang="ru-RU" sz="1000" i="1" dirty="0">
              <a:solidFill>
                <a:srgbClr val="33CC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641" y="1792517"/>
            <a:ext cx="1139613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Курс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«Организация питания в общеобразовательных учреждениях (разработка меню)» </a:t>
            </a:r>
          </a:p>
          <a:p>
            <a:pPr indent="450215" algn="just">
              <a:lnSpc>
                <a:spcPct val="120000"/>
              </a:lnSpc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(объем программы 36 часов, в том числе для организаторов питания)</a:t>
            </a:r>
          </a:p>
          <a:p>
            <a:pPr indent="450215" algn="just">
              <a:lnSpc>
                <a:spcPct val="120000"/>
              </a:lnSpc>
              <a:tabLst>
                <a:tab pos="630555" algn="l"/>
              </a:tabLs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20000"/>
              </a:lnSpc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08.04.2022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направить заявки на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почту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urop@bk.ru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nline-tst.ru/images/2021/06/06/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188" y="3481584"/>
            <a:ext cx="4153958" cy="30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9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00" y="128376"/>
            <a:ext cx="11499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Федеральный мониторинг сайтов общеобразовательных организаций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/>
          <p:cNvSpPr txBox="1">
            <a:spLocks/>
          </p:cNvSpPr>
          <p:nvPr/>
        </p:nvSpPr>
        <p:spPr>
          <a:xfrm>
            <a:off x="194733" y="717393"/>
            <a:ext cx="7491659" cy="486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мониторинга питания обучающихся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040" y="1113575"/>
            <a:ext cx="9370338" cy="557893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376127" y="5982833"/>
            <a:ext cx="9415878" cy="237557"/>
            <a:chOff x="1041149" y="5050327"/>
            <a:chExt cx="7487215" cy="209735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041149" y="5241956"/>
              <a:ext cx="7487215" cy="90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4784756" y="5060881"/>
              <a:ext cx="538682" cy="1991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634264" y="5059380"/>
              <a:ext cx="538682" cy="1916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485294" y="5050327"/>
              <a:ext cx="538682" cy="2097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372539" y="5059377"/>
              <a:ext cx="538682" cy="2006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7241" y="1204112"/>
            <a:ext cx="55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977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00" y="128376"/>
            <a:ext cx="11499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Федеральный мониторинг сайтов общеобразовательных организаций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/>
          <p:cNvSpPr txBox="1">
            <a:spLocks/>
          </p:cNvSpPr>
          <p:nvPr/>
        </p:nvSpPr>
        <p:spPr>
          <a:xfrm>
            <a:off x="194733" y="717393"/>
            <a:ext cx="7491659" cy="486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мониторинга питания обучающихся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714" y="1348974"/>
            <a:ext cx="8483097" cy="50753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5" name="Группа 14"/>
          <p:cNvGrpSpPr/>
          <p:nvPr/>
        </p:nvGrpSpPr>
        <p:grpSpPr>
          <a:xfrm>
            <a:off x="6754021" y="6186774"/>
            <a:ext cx="3135124" cy="237557"/>
            <a:chOff x="4784756" y="5050327"/>
            <a:chExt cx="2492954" cy="209735"/>
          </a:xfrm>
        </p:grpSpPr>
        <p:sp>
          <p:nvSpPr>
            <p:cNvPr id="19" name="Овал 18"/>
            <p:cNvSpPr/>
            <p:nvPr/>
          </p:nvSpPr>
          <p:spPr>
            <a:xfrm>
              <a:off x="4784756" y="5060881"/>
              <a:ext cx="538682" cy="1991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475889" y="5059380"/>
              <a:ext cx="538682" cy="1916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125344" y="5050327"/>
              <a:ext cx="538682" cy="2097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39028" y="5059377"/>
              <a:ext cx="538682" cy="2006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17241" y="1204112"/>
            <a:ext cx="55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040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00" y="128376"/>
            <a:ext cx="11499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200165" y="607100"/>
            <a:ext cx="7491659" cy="48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393640" y="1737154"/>
            <a:ext cx="3194356" cy="4990691"/>
            <a:chOff x="543208" y="1204112"/>
            <a:chExt cx="3194356" cy="49906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208" y="1204112"/>
              <a:ext cx="1919335" cy="273553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409" y="2417274"/>
              <a:ext cx="1866847" cy="229052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8" name="Овал 7"/>
            <p:cNvSpPr/>
            <p:nvPr/>
          </p:nvSpPr>
          <p:spPr>
            <a:xfrm>
              <a:off x="963796" y="3452006"/>
              <a:ext cx="1986072" cy="221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875" y="3753945"/>
              <a:ext cx="2094271" cy="244085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7" name="Овал 16"/>
            <p:cNvSpPr/>
            <p:nvPr/>
          </p:nvSpPr>
          <p:spPr>
            <a:xfrm>
              <a:off x="1362455" y="4840215"/>
              <a:ext cx="2375109" cy="8551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547674" y="1093819"/>
            <a:ext cx="3821235" cy="8060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САНПИН  2.3/2.4.3590-20 «САНИТАРНО-ЭПИДЕМИОЛОГИЧЕСКИЕ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ТРЕБОВАНИЯ К ОРГАНИЗАЦИИ ОБЩЕСТВЕННОГО ПИТАНИЯ НАСЕЛЕНИЯ»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668" y="2075861"/>
            <a:ext cx="3065064" cy="43132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5283386" y="119434"/>
            <a:ext cx="6413161" cy="1617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РЕГИОНАЛЬНЫЙ СТАНДАРТ ОКАЗАНИЯ УСЛУГИ ПО ОБЕСПЕЧЕНИЮ ГОРЯЧИМ ПИТАНИЕМ ОБУЧАЮЩИХСЯ 1–4 КЛАССОВ ГОСУДАРСТВЕННЫХ И МУНИЦИПАЛЬНЫХ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45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00" y="128376"/>
            <a:ext cx="11499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276667" y="1512061"/>
            <a:ext cx="5855538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Показатели мониторинга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4733" y="2937065"/>
            <a:ext cx="115857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на сайте школы раздела по организации питания (МР 2.4.0179-20 п. 2.7)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актуального и утвержденного «Примерного меню» для обучающихся начальных классов (МР 2.4.0179-20 п. 2.7).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(%) ежедневного меню, размещенного на сайте в период с 14.03.2022 по 18.03.2022 (5 дней).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(%) ежедневного меню из размещенного на сайте за период с 14.03.2022 по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18.03.2022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отступления от СанПиН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70059" y="860895"/>
            <a:ext cx="4539531" cy="192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Мониторинг </a:t>
            </a:r>
            <a:r>
              <a:rPr lang="ru-RU" b="1" dirty="0">
                <a:solidFill>
                  <a:srgbClr val="0033CC"/>
                </a:solidFill>
              </a:rPr>
              <a:t>10%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сайтов ОО (68)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Мониторинг проведен: </a:t>
            </a:r>
          </a:p>
          <a:p>
            <a:r>
              <a:rPr lang="ru-RU" b="1" dirty="0">
                <a:solidFill>
                  <a:srgbClr val="0033CC"/>
                </a:solidFill>
              </a:rPr>
              <a:t>с 9:00 до 15:00 28.03.2022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00" y="128376"/>
            <a:ext cx="11499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6621"/>
              </p:ext>
            </p:extLst>
          </p:nvPr>
        </p:nvGraphicFramePr>
        <p:xfrm>
          <a:off x="329962" y="797240"/>
          <a:ext cx="11604486" cy="5990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161">
                  <a:extLst>
                    <a:ext uri="{9D8B030D-6E8A-4147-A177-3AD203B41FA5}">
                      <a16:colId xmlns:a16="http://schemas.microsoft.com/office/drawing/2014/main" xmlns="" val="2855482046"/>
                    </a:ext>
                  </a:extLst>
                </a:gridCol>
                <a:gridCol w="1052335">
                  <a:extLst>
                    <a:ext uri="{9D8B030D-6E8A-4147-A177-3AD203B41FA5}">
                      <a16:colId xmlns:a16="http://schemas.microsoft.com/office/drawing/2014/main" xmlns="" val="4133392891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63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28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Количество проверенных сайтов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/>
                        <a:t>Наличие на сайте школы раздела по организации питания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Наличие актуального утвержденного «Примерного меню»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Доля (%) ежедневного меню, размещенного на сайте в период с 14.03.2022 по 18.03.2022  (5 дней)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Доля (%) ежедневного меню из размещенного на сайте за период с 14.03.2022 по </a:t>
                      </a:r>
                      <a:r>
                        <a:rPr lang="ru-RU" sz="1100" kern="1200" dirty="0" smtClean="0"/>
                        <a:t>18.03.2022 </a:t>
                      </a:r>
                      <a:endParaRPr lang="ru-RU" sz="1100" kern="1200" dirty="0"/>
                    </a:p>
                    <a:p>
                      <a:pPr algn="ctr"/>
                      <a:r>
                        <a:rPr lang="ru-RU" sz="1100" kern="1200" dirty="0"/>
                        <a:t>без отступления от СанПиН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905903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620573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Кинельское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60248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Отрадненское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66,67%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33,33%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027473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Поволжское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881039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Самарское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62,50%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620986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53,33%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62,50%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710286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Северо-Восточное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60,00%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77,78%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73249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195770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Тольяттинское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72,50%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10,34%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723689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Центральное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75,00%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73,33%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187977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Юго-Восточное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777717"/>
                  </a:ext>
                </a:extLst>
              </a:tr>
              <a:tr h="38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Юго-Западное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66,67%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3953374"/>
                  </a:ext>
                </a:extLst>
              </a:tr>
              <a:tr h="39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Южное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063" marR="105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442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2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65" y="2943885"/>
            <a:ext cx="1842548" cy="25923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133" y="136778"/>
            <a:ext cx="116247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2300" y="647353"/>
            <a:ext cx="11437167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Организация витаминизации питания обучающихся 1-4 классов с 01.04.2022 по 31.05.2022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94" y="1346063"/>
            <a:ext cx="1828746" cy="2607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62811"/>
              </p:ext>
            </p:extLst>
          </p:nvPr>
        </p:nvGraphicFramePr>
        <p:xfrm>
          <a:off x="2137386" y="1346063"/>
          <a:ext cx="5719694" cy="528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2473">
                  <a:extLst>
                    <a:ext uri="{9D8B030D-6E8A-4147-A177-3AD203B41FA5}">
                      <a16:colId xmlns:a16="http://schemas.microsoft.com/office/drawing/2014/main" xmlns="" val="2855482046"/>
                    </a:ext>
                  </a:extLst>
                </a:gridCol>
                <a:gridCol w="969464">
                  <a:extLst>
                    <a:ext uri="{9D8B030D-6E8A-4147-A177-3AD203B41FA5}">
                      <a16:colId xmlns:a16="http://schemas.microsoft.com/office/drawing/2014/main" xmlns="" val="4133392891"/>
                    </a:ext>
                  </a:extLst>
                </a:gridCol>
                <a:gridCol w="1267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2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Количество проверенных сайтов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/>
                        <a:t>Наличие</a:t>
                      </a:r>
                      <a:r>
                        <a:rPr lang="ru-RU" sz="1100" kern="1200" baseline="0" dirty="0"/>
                        <a:t> на сайте информации о витаминизации с 01.04.2022</a:t>
                      </a:r>
                      <a:endParaRPr lang="ru-RU" sz="1100" kern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905903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620573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Кинельское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60248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Отрадненское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027473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Поволжское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881039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Самарское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18,75%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620986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710286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Северо-Восточное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73249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195770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Тольяттинское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723689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Центральное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187977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Юго-Восточное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777717"/>
                  </a:ext>
                </a:extLst>
              </a:tr>
              <a:tr h="329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Юго-Западное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3953374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Южное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442333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325" y="4569038"/>
            <a:ext cx="2732436" cy="19344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455" y="1793402"/>
            <a:ext cx="1874732" cy="23009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239431" y="1124956"/>
            <a:ext cx="1973110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Примеры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035325" y="3707815"/>
            <a:ext cx="2534699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>
                <a:latin typeface="+mn-lt"/>
                <a:ea typeface="+mn-ea"/>
                <a:cs typeface="+mn-cs"/>
              </a:rPr>
              <a:t>ГБОУ СОШ с. Дубовый Умет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239431" y="6191496"/>
            <a:ext cx="2907705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>
                <a:latin typeface="+mn-lt"/>
                <a:ea typeface="+mn-ea"/>
                <a:cs typeface="+mn-cs"/>
              </a:rPr>
              <a:t>ГБОУ ООШ № 20 г.о.Новокуйбышевск</a:t>
            </a:r>
          </a:p>
        </p:txBody>
      </p:sp>
    </p:spTree>
    <p:extLst>
      <p:ext uri="{BB962C8B-B14F-4D97-AF65-F5344CB8AC3E}">
        <p14:creationId xmlns:p14="http://schemas.microsoft.com/office/powerpoint/2010/main" val="18282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133" y="136778"/>
            <a:ext cx="116247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2300" y="647353"/>
            <a:ext cx="11437167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Диетическое (лечебное) питание по медицинским показаниям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62417"/>
              </p:ext>
            </p:extLst>
          </p:nvPr>
        </p:nvGraphicFramePr>
        <p:xfrm>
          <a:off x="259737" y="1312011"/>
          <a:ext cx="7333999" cy="541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1824">
                  <a:extLst>
                    <a:ext uri="{9D8B030D-6E8A-4147-A177-3AD203B41FA5}">
                      <a16:colId xmlns:a16="http://schemas.microsoft.com/office/drawing/2014/main" xmlns="" val="2855482046"/>
                    </a:ext>
                  </a:extLst>
                </a:gridCol>
                <a:gridCol w="1500370">
                  <a:extLst>
                    <a:ext uri="{9D8B030D-6E8A-4147-A177-3AD203B41FA5}">
                      <a16:colId xmlns:a16="http://schemas.microsoft.com/office/drawing/2014/main" xmlns="" val="4133392891"/>
                    </a:ext>
                  </a:extLst>
                </a:gridCol>
                <a:gridCol w="2481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Количество проверенных сайтов ОО, имеющих детей, нуждающихся в индивидуальном питании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/>
                        <a:t>Наличие</a:t>
                      </a:r>
                      <a:r>
                        <a:rPr lang="ru-RU" sz="1100" kern="1200" baseline="0" dirty="0"/>
                        <a:t> на сайте информации об организации питания для детей, нуждающихся в диетическом (лечебном) питании по медицинским показаниям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2" marR="66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905903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620573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Кинельское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60248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Отрадненское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027473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Поволжское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881039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Самарское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33,33%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620986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710286"/>
                  </a:ext>
                </a:extLst>
              </a:tr>
              <a:tr h="3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Северо-Восточное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33,33%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73249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195770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Тольяттинское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723689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Центральное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100,00%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187977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Юго-Восточное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777717"/>
                  </a:ext>
                </a:extLst>
              </a:tr>
              <a:tr h="31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Юго-Западное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66,67%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3953374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Южное управление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2" marR="66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0,00%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1" marR="106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4423333"/>
                  </a:ext>
                </a:extLst>
              </a:tr>
            </a:tbl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7717004" y="2464316"/>
            <a:ext cx="4474995" cy="3776686"/>
            <a:chOff x="1131387" y="1271241"/>
            <a:chExt cx="8866081" cy="6008405"/>
          </a:xfrm>
        </p:grpSpPr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3361060561"/>
                </p:ext>
              </p:extLst>
            </p:nvPr>
          </p:nvGraphicFramePr>
          <p:xfrm>
            <a:off x="1131387" y="1271241"/>
            <a:ext cx="8866081" cy="6008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" name="Прямоугольник 22"/>
            <p:cNvSpPr/>
            <p:nvPr/>
          </p:nvSpPr>
          <p:spPr>
            <a:xfrm>
              <a:off x="1784444" y="1924595"/>
              <a:ext cx="1114698" cy="11059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129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03844" y="1957054"/>
              <a:ext cx="1114698" cy="110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102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98998" y="1957054"/>
              <a:ext cx="1114698" cy="110599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27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213951" y="1957054"/>
              <a:ext cx="1114698" cy="1105990"/>
            </a:xfrm>
            <a:prstGeom prst="rect">
              <a:avLst/>
            </a:prstGeom>
            <a:solidFill>
              <a:srgbClr val="CC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959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77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94733" y="572530"/>
            <a:ext cx="11624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133" y="136778"/>
            <a:ext cx="116247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 Региональный мониторинг сайтов общеобразовательных организаций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2300" y="647353"/>
            <a:ext cx="10049933" cy="623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Основные проблемы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77722" y="1821576"/>
            <a:ext cx="11394145" cy="3935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/>
              <a:t>Отсутствие ежедневного меню (несвоевременное размещение ежедневного меню).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Несоответствие ежедневного меню нормам  СанПиН 2.3/2.4.3590-20 (по массе, калорийности и содержанию витаминов и минеральных веществ в каждом блюде).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Отсутствие информации об организации диетического (лечебного) питания по медицинским показаниям, в том числе меню.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Отсутствие информации о витаминизации питания 1-4 классов с 01.04.2022.</a:t>
            </a:r>
          </a:p>
          <a:p>
            <a:pPr algn="just"/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4733" y="1635310"/>
            <a:ext cx="55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6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4733" y="2698089"/>
            <a:ext cx="55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733" y="3947134"/>
            <a:ext cx="55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733" y="4931838"/>
            <a:ext cx="55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21183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DF71A2-29A0-4D59-B189-52B865F6F97F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965</Words>
  <Application>Microsoft Office PowerPoint</Application>
  <PresentationFormat>Произвольный</PresentationFormat>
  <Paragraphs>257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Богатырева Елена Геннадьевна</dc:creator>
  <cp:lastModifiedBy>1</cp:lastModifiedBy>
  <cp:revision>101</cp:revision>
  <dcterms:created xsi:type="dcterms:W3CDTF">2021-09-07T11:41:49Z</dcterms:created>
  <dcterms:modified xsi:type="dcterms:W3CDTF">2022-04-06T04:19:48Z</dcterms:modified>
</cp:coreProperties>
</file>